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9" r:id="rId5"/>
    <p:sldId id="258" r:id="rId6"/>
    <p:sldId id="260" r:id="rId7"/>
    <p:sldId id="261" r:id="rId8"/>
    <p:sldId id="264" r:id="rId9"/>
    <p:sldId id="265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5" r:id="rId18"/>
    <p:sldId id="273" r:id="rId19"/>
    <p:sldId id="266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FF"/>
    <a:srgbClr val="005828"/>
    <a:srgbClr val="A50021"/>
    <a:srgbClr val="006600"/>
    <a:srgbClr val="01C4C9"/>
    <a:srgbClr val="01BABF"/>
    <a:srgbClr val="00194C"/>
    <a:srgbClr val="1BA1AF"/>
    <a:srgbClr val="3E2E9C"/>
    <a:srgbClr val="00A4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9F0F-4C68-463F-9571-B28ADB937ACE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8C9D-3BFB-4118-B21E-7AD48D313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068960"/>
            <a:ext cx="8244408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Мир неживой природы. Из чего состоит всё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30120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A50021"/>
                </a:solidFill>
              </a:rPr>
              <a:t>Презентацию подготовили:</a:t>
            </a:r>
          </a:p>
          <a:p>
            <a:pPr algn="just"/>
            <a:r>
              <a:rPr lang="ru-RU" sz="2000" dirty="0" smtClean="0">
                <a:solidFill>
                  <a:srgbClr val="A50021"/>
                </a:solidFill>
              </a:rPr>
              <a:t>учитель Кудряшова Светлана Александровна</a:t>
            </a:r>
          </a:p>
          <a:p>
            <a:pPr algn="just"/>
            <a:r>
              <a:rPr lang="ru-RU" sz="2000" dirty="0" smtClean="0">
                <a:solidFill>
                  <a:srgbClr val="A50021"/>
                </a:solidFill>
              </a:rPr>
              <a:t>учитель </a:t>
            </a:r>
            <a:r>
              <a:rPr lang="ru-RU" sz="2000" dirty="0" err="1" smtClean="0">
                <a:solidFill>
                  <a:srgbClr val="A50021"/>
                </a:solidFill>
              </a:rPr>
              <a:t>Алтынцева</a:t>
            </a:r>
            <a:r>
              <a:rPr lang="ru-RU" sz="2000" dirty="0" smtClean="0">
                <a:solidFill>
                  <a:srgbClr val="A50021"/>
                </a:solidFill>
              </a:rPr>
              <a:t> Светлана Николаевна</a:t>
            </a:r>
          </a:p>
          <a:p>
            <a:pPr algn="just"/>
            <a:r>
              <a:rPr lang="ru-RU" sz="2000" dirty="0" smtClean="0">
                <a:solidFill>
                  <a:srgbClr val="A50021"/>
                </a:solidFill>
              </a:rPr>
              <a:t>ГБОУ  №675  прогимназия  «Талант»</a:t>
            </a:r>
            <a:endParaRPr lang="ru-RU" sz="20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196752"/>
            <a:ext cx="576064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66FF"/>
                </a:solidFill>
              </a:rPr>
              <a:t>ПРИРОДА</a:t>
            </a:r>
            <a:endParaRPr lang="ru-RU" sz="8000" b="1" dirty="0">
              <a:solidFill>
                <a:srgbClr val="00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2129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живая</a:t>
            </a:r>
            <a:endParaRPr lang="ru-RU" sz="4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21297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неживая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Природный объект –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Содержимое 5" descr="вете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844824"/>
            <a:ext cx="2049016" cy="1536762"/>
          </a:xfrm>
        </p:spPr>
      </p:pic>
      <p:pic>
        <p:nvPicPr>
          <p:cNvPr id="10" name="Содержимое 9" descr="оле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772816"/>
            <a:ext cx="1728192" cy="1728192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7647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естественный, натуральный предмет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кам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645024"/>
            <a:ext cx="1905000" cy="1428750"/>
          </a:xfrm>
          <a:prstGeom prst="rect">
            <a:avLst/>
          </a:prstGeom>
        </p:spPr>
      </p:pic>
      <p:pic>
        <p:nvPicPr>
          <p:cNvPr id="15" name="Рисунок 14" descr="часы с куку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00808"/>
            <a:ext cx="1728192" cy="1728192"/>
          </a:xfrm>
          <a:prstGeom prst="rect">
            <a:avLst/>
          </a:prstGeom>
        </p:spPr>
      </p:pic>
      <p:pic>
        <p:nvPicPr>
          <p:cNvPr id="16" name="Рисунок 15" descr="водопа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645024"/>
            <a:ext cx="1905000" cy="1428750"/>
          </a:xfrm>
          <a:prstGeom prst="rect">
            <a:avLst/>
          </a:prstGeom>
        </p:spPr>
      </p:pic>
      <p:pic>
        <p:nvPicPr>
          <p:cNvPr id="18" name="Рисунок 17" descr="черешн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7" y="1844824"/>
            <a:ext cx="1961361" cy="1584176"/>
          </a:xfrm>
          <a:prstGeom prst="rect">
            <a:avLst/>
          </a:prstGeom>
        </p:spPr>
      </p:pic>
      <p:pic>
        <p:nvPicPr>
          <p:cNvPr id="19" name="Рисунок 18" descr="чернильниц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3645024"/>
            <a:ext cx="1419225" cy="1428750"/>
          </a:xfrm>
          <a:prstGeom prst="rect">
            <a:avLst/>
          </a:prstGeom>
        </p:spPr>
      </p:pic>
      <p:pic>
        <p:nvPicPr>
          <p:cNvPr id="23" name="Рисунок 22" descr="лег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717032"/>
            <a:ext cx="2141223" cy="1284734"/>
          </a:xfrm>
          <a:prstGeom prst="rect">
            <a:avLst/>
          </a:prstGeom>
        </p:spPr>
      </p:pic>
      <p:pic>
        <p:nvPicPr>
          <p:cNvPr id="12" name="Рисунок 11" descr="куниц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8144" y="3645024"/>
            <a:ext cx="1008112" cy="1468124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6876256" y="5733256"/>
            <a:ext cx="1440160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9512" y="58052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Определите предмет, который не является природным объектом и щёлкните по нему.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657229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Объекты окружающего мира</a:t>
            </a:r>
            <a:endParaRPr lang="ru-RU" sz="4000" b="1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00240"/>
            <a:ext cx="3182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естественные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000240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искусственные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643182"/>
            <a:ext cx="1301130" cy="10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00306"/>
            <a:ext cx="1171193" cy="15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786058"/>
            <a:ext cx="1223161" cy="9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1619672" y="1556792"/>
            <a:ext cx="2000264" cy="428628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6096" y="1556792"/>
            <a:ext cx="1847864" cy="490542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penal_b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2500306"/>
            <a:ext cx="1143008" cy="1143008"/>
          </a:xfrm>
          <a:prstGeom prst="rect">
            <a:avLst/>
          </a:prstGeom>
        </p:spPr>
      </p:pic>
      <p:pic>
        <p:nvPicPr>
          <p:cNvPr id="16" name="Рисунок 15" descr="бараба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571744"/>
            <a:ext cx="1428760" cy="1071570"/>
          </a:xfrm>
          <a:prstGeom prst="rect">
            <a:avLst/>
          </a:prstGeom>
        </p:spPr>
      </p:pic>
      <p:pic>
        <p:nvPicPr>
          <p:cNvPr id="17" name="Рисунок 16" descr="зон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2571744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-0.01274 L -0.39462 0.05023 " pathEditMode="relative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-0.01088 L 0.2599 0.0312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0.07199 L -0.24584 0.1034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0.03657 L 0.38594 0.204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4 0.13287 L -0.31163 0.30093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0.03657 L 0.20087 0.30949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Твёрдые тела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Жидкости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шар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392259" y="1608741"/>
            <a:ext cx="2593784" cy="2201854"/>
          </a:xfrm>
        </p:spPr>
      </p:pic>
      <p:pic>
        <p:nvPicPr>
          <p:cNvPr id="8" name="Рисунок 7" descr="фотогра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1785205" cy="3266306"/>
          </a:xfrm>
          <a:prstGeom prst="rect">
            <a:avLst/>
          </a:prstGeom>
        </p:spPr>
      </p:pic>
      <p:pic>
        <p:nvPicPr>
          <p:cNvPr id="9" name="Рисунок 8" descr="кам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84784"/>
            <a:ext cx="1885950" cy="1428750"/>
          </a:xfrm>
          <a:prstGeom prst="rect">
            <a:avLst/>
          </a:prstGeom>
        </p:spPr>
      </p:pic>
      <p:pic>
        <p:nvPicPr>
          <p:cNvPr id="10" name="Рисунок 9" descr="молоко в стакан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365104"/>
            <a:ext cx="2142001" cy="2016000"/>
          </a:xfrm>
          <a:prstGeom prst="rect">
            <a:avLst/>
          </a:prstGeom>
        </p:spPr>
      </p:pic>
      <p:pic>
        <p:nvPicPr>
          <p:cNvPr id="11" name="Рисунок 10" descr="дожд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484784"/>
            <a:ext cx="2776703" cy="2304256"/>
          </a:xfrm>
          <a:prstGeom prst="rect">
            <a:avLst/>
          </a:prstGeom>
        </p:spPr>
      </p:pic>
      <p:pic>
        <p:nvPicPr>
          <p:cNvPr id="12" name="Рисунок 11" descr="бал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653136"/>
            <a:ext cx="2256000" cy="16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Твердые тела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15816" y="1196752"/>
            <a:ext cx="4038600" cy="3456385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              объём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19" descr="книг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04248" y="4509120"/>
            <a:ext cx="2100233" cy="1800200"/>
          </a:xfr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3563888" y="2060848"/>
            <a:ext cx="1080120" cy="1368152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8104" y="1988840"/>
            <a:ext cx="792088" cy="1224136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фарфор ч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2555776" cy="1674089"/>
          </a:xfrm>
          <a:prstGeom prst="rect">
            <a:avLst/>
          </a:prstGeom>
        </p:spPr>
      </p:pic>
      <p:pic>
        <p:nvPicPr>
          <p:cNvPr id="22" name="Рисунок 21" descr="д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77072"/>
            <a:ext cx="3288365" cy="246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Жидкости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6552728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текучесть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принимают  				форму сосуда и 				сохраняют объём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59832" y="2348880"/>
            <a:ext cx="864096" cy="1224136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040" y="2276872"/>
            <a:ext cx="639688" cy="1287760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моло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988840"/>
            <a:ext cx="2220838" cy="2220838"/>
          </a:xfrm>
          <a:prstGeom prst="rect">
            <a:avLst/>
          </a:prstGeom>
        </p:spPr>
      </p:pic>
      <p:pic>
        <p:nvPicPr>
          <p:cNvPr id="19" name="Рисунок 18" descr="в канистре бен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97152"/>
            <a:ext cx="1728192" cy="1728192"/>
          </a:xfrm>
          <a:prstGeom prst="rect">
            <a:avLst/>
          </a:prstGeom>
        </p:spPr>
      </p:pic>
      <p:pic>
        <p:nvPicPr>
          <p:cNvPr id="22" name="Содержимое 21" descr="вода в стакан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59832" y="5157192"/>
            <a:ext cx="1905000" cy="1428750"/>
          </a:xfrm>
        </p:spPr>
      </p:pic>
      <p:pic>
        <p:nvPicPr>
          <p:cNvPr id="23" name="Рисунок 22" descr="молоко в стак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085184"/>
            <a:ext cx="2016224" cy="1512168"/>
          </a:xfrm>
          <a:prstGeom prst="rect">
            <a:avLst/>
          </a:prstGeom>
        </p:spPr>
      </p:pic>
      <p:pic>
        <p:nvPicPr>
          <p:cNvPr id="24" name="Рисунок 23" descr="душ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196752"/>
            <a:ext cx="220824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Газы</a:t>
            </a:r>
            <a:endParaRPr lang="ru-RU" b="1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340768"/>
            <a:ext cx="7200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pPr algn="ctr">
              <a:buNone/>
            </a:pPr>
            <a:endParaRPr lang="ru-RU" sz="36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летучесть           - нет формы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                            -</a:t>
            </a:r>
            <a:r>
              <a:rPr lang="ru-RU" sz="32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занимает весь    				предоставленный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об</a:t>
            </a:r>
            <a:r>
              <a:rPr lang="ru-RU" sz="36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ъем</a:t>
            </a:r>
            <a:endParaRPr lang="ru-RU" sz="3600" b="1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аз турис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36296" y="1052736"/>
            <a:ext cx="1672071" cy="2219564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275856" y="2060848"/>
            <a:ext cx="864096" cy="1224136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040" y="2060848"/>
            <a:ext cx="792088" cy="1368152"/>
          </a:xfrm>
          <a:prstGeom prst="straightConnector1">
            <a:avLst/>
          </a:prstGeom>
          <a:ln w="571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возд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437112"/>
            <a:ext cx="2400267" cy="1800200"/>
          </a:xfrm>
          <a:prstGeom prst="rect">
            <a:avLst/>
          </a:prstGeom>
        </p:spPr>
      </p:pic>
      <p:pic>
        <p:nvPicPr>
          <p:cNvPr id="13" name="Рисунок 12" descr="вздух неб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220824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13800" b="1" i="1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4654870" cy="10178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Тела и вещества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87824" y="188640"/>
            <a:ext cx="34671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Вещества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64088" y="1484784"/>
            <a:ext cx="792088" cy="64807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203848" y="1484784"/>
            <a:ext cx="1008112" cy="64807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60032" y="2204864"/>
            <a:ext cx="331236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1728192" cy="1296144"/>
          </a:xfrm>
          <a:prstGeom prst="rect">
            <a:avLst/>
          </a:prstGeom>
        </p:spPr>
      </p:pic>
      <p:pic>
        <p:nvPicPr>
          <p:cNvPr id="16" name="Рисунок 15" descr="бензин в бан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212976"/>
            <a:ext cx="1066800" cy="1428750"/>
          </a:xfrm>
          <a:prstGeom prst="rect">
            <a:avLst/>
          </a:prstGeom>
        </p:spPr>
      </p:pic>
      <p:pic>
        <p:nvPicPr>
          <p:cNvPr id="17" name="Рисунок 16" descr="кубики саха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869160"/>
            <a:ext cx="1609725" cy="1190625"/>
          </a:xfrm>
          <a:prstGeom prst="rect">
            <a:avLst/>
          </a:prstGeom>
        </p:spPr>
      </p:pic>
      <p:pic>
        <p:nvPicPr>
          <p:cNvPr id="19" name="Рисунок 18" descr="большой бал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97152"/>
            <a:ext cx="1428750" cy="1428750"/>
          </a:xfrm>
          <a:prstGeom prst="rect">
            <a:avLst/>
          </a:prstGeom>
        </p:spPr>
      </p:pic>
      <p:pic>
        <p:nvPicPr>
          <p:cNvPr id="22" name="Рисунок 21" descr="таз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212976"/>
            <a:ext cx="1971675" cy="14287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7544" y="2204864"/>
            <a:ext cx="30963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естественные</a:t>
            </a:r>
          </a:p>
        </p:txBody>
      </p:sp>
      <p:pic>
        <p:nvPicPr>
          <p:cNvPr id="5122" name="Picture 2" descr="http://www.ktovdome.ru/pics/5799_21318729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7776" y="3212976"/>
            <a:ext cx="2016224" cy="1463779"/>
          </a:xfrm>
          <a:prstGeom prst="rect">
            <a:avLst/>
          </a:prstGeom>
          <a:noFill/>
        </p:spPr>
      </p:pic>
      <p:pic>
        <p:nvPicPr>
          <p:cNvPr id="5126" name="Picture 6" descr="http://minolta.ru/assets/images/bumag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797152"/>
            <a:ext cx="1368152" cy="1368152"/>
          </a:xfrm>
          <a:prstGeom prst="rect">
            <a:avLst/>
          </a:prstGeom>
          <a:noFill/>
        </p:spPr>
      </p:pic>
      <p:pic>
        <p:nvPicPr>
          <p:cNvPr id="5128" name="Picture 8" descr="http://img02.darudar.org/s600/00/00/8e/0d/8e0de2328de0b6edbfd82a6b970d59ec1b713dd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869160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A50021"/>
                </a:solidFill>
              </a:rPr>
              <a:t>тело                    </a:t>
            </a:r>
            <a:r>
              <a:rPr lang="ru-RU" sz="4400" b="1" dirty="0" smtClean="0">
                <a:solidFill>
                  <a:srgbClr val="005828"/>
                </a:solidFill>
              </a:rPr>
              <a:t>вещество</a:t>
            </a:r>
            <a:endParaRPr lang="ru-RU" sz="4400" b="1" dirty="0">
              <a:solidFill>
                <a:srgbClr val="005828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059832" y="1412776"/>
            <a:ext cx="1928826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5656" y="184482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A50021"/>
                </a:solidFill>
              </a:rPr>
              <a:t>стакан</a:t>
            </a:r>
            <a:endParaRPr lang="ru-RU" sz="4400" dirty="0">
              <a:solidFill>
                <a:srgbClr val="A500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4797152"/>
            <a:ext cx="201622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5828"/>
                </a:solidFill>
              </a:rPr>
              <a:t>стекло</a:t>
            </a:r>
            <a:endParaRPr lang="ru-RU" sz="4400" dirty="0">
              <a:solidFill>
                <a:srgbClr val="0058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278092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A50021"/>
                </a:solidFill>
              </a:rPr>
              <a:t>нож</a:t>
            </a:r>
            <a:endParaRPr lang="ru-RU" sz="4400" dirty="0">
              <a:solidFill>
                <a:srgbClr val="A5002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1844824"/>
            <a:ext cx="165618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5828"/>
                </a:solidFill>
              </a:rPr>
              <a:t>сталь</a:t>
            </a:r>
            <a:endParaRPr lang="ru-RU" sz="4400" dirty="0">
              <a:solidFill>
                <a:srgbClr val="00582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371703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A50021"/>
                </a:solidFill>
              </a:rPr>
              <a:t>мяч</a:t>
            </a:r>
            <a:endParaRPr lang="ru-RU" sz="4400" dirty="0">
              <a:solidFill>
                <a:srgbClr val="A5002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2780928"/>
            <a:ext cx="209564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5828"/>
                </a:solidFill>
              </a:rPr>
              <a:t>резина</a:t>
            </a:r>
            <a:endParaRPr lang="ru-RU" sz="4400" dirty="0">
              <a:solidFill>
                <a:srgbClr val="00582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4725144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A50021"/>
                </a:solidFill>
              </a:rPr>
              <a:t>лёд</a:t>
            </a:r>
            <a:endParaRPr lang="ru-RU" sz="4400" dirty="0">
              <a:solidFill>
                <a:srgbClr val="A5002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3717032"/>
            <a:ext cx="14401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5828"/>
                </a:solidFill>
              </a:rPr>
              <a:t>вода</a:t>
            </a:r>
            <a:endParaRPr lang="ru-RU" sz="4400" dirty="0">
              <a:solidFill>
                <a:srgbClr val="00582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4046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Определите вещество для каждого объекта и соедините стрелочкой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0382 0.13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0.170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1.38889E-6 0.1645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-0.447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13800" b="1" i="1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7380312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Объекты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e4154fe0e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2889191" cy="192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78271090_mirml.ru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714356"/>
            <a:ext cx="2500330" cy="191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9b62286e8819b075950a54713e715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368" y="260648"/>
            <a:ext cx="2844632" cy="378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age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000372"/>
            <a:ext cx="351459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vaiyrochan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071810"/>
            <a:ext cx="195292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обои-для-рабочего-стола-фото-1280-800-фото-Крым-крымские-фотки-Ni7088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4500570"/>
            <a:ext cx="2786082" cy="174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5" y="2428875"/>
            <a:ext cx="1214438" cy="40005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бронза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2428875"/>
            <a:ext cx="642938" cy="40005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лёд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6215063"/>
            <a:ext cx="1214438" cy="40005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золото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4313" y="6215063"/>
            <a:ext cx="2500312" cy="40005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моржовая кость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43813" y="6143625"/>
            <a:ext cx="1214437" cy="40005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мрамор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15250" y="3786188"/>
            <a:ext cx="1214438" cy="40005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дерево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142875" y="71438"/>
            <a:ext cx="5643563" cy="461962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434"/>
                </a:solidFill>
                <a:latin typeface="Comic Sans MS" pitchFamily="66" charset="0"/>
              </a:rPr>
              <a:t>Определите и назовите вещество:</a:t>
            </a:r>
          </a:p>
        </p:txBody>
      </p:sp>
      <p:sp>
        <p:nvSpPr>
          <p:cNvPr id="19" name="Овал 18"/>
          <p:cNvSpPr/>
          <p:nvPr/>
        </p:nvSpPr>
        <p:spPr>
          <a:xfrm>
            <a:off x="3131840" y="2276872"/>
            <a:ext cx="1512168" cy="72008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9512" y="5949280"/>
            <a:ext cx="2376264" cy="792088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452320" y="3645024"/>
            <a:ext cx="1512168" cy="72008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452320" y="6021288"/>
            <a:ext cx="1512168" cy="72008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27984" y="6021288"/>
            <a:ext cx="1512168" cy="720080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Выберите смайлик:</a:t>
            </a:r>
          </a:p>
          <a:p>
            <a:endParaRPr lang="ru-RU" dirty="0"/>
          </a:p>
        </p:txBody>
      </p:sp>
      <p:pic>
        <p:nvPicPr>
          <p:cNvPr id="3" name="Рисунок 2" descr="smilie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1883701" cy="1412776"/>
          </a:xfrm>
          <a:prstGeom prst="rect">
            <a:avLst/>
          </a:prstGeom>
        </p:spPr>
      </p:pic>
      <p:pic>
        <p:nvPicPr>
          <p:cNvPr id="4" name="Рисунок 3" descr="smilie_1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12976"/>
            <a:ext cx="1907704" cy="1430778"/>
          </a:xfrm>
          <a:prstGeom prst="rect">
            <a:avLst/>
          </a:prstGeom>
        </p:spPr>
      </p:pic>
      <p:pic>
        <p:nvPicPr>
          <p:cNvPr id="5" name="Рисунок 4" descr="smilie_1024gr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085184"/>
            <a:ext cx="1979712" cy="1484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162880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научился определять естественные и искусственные вещества и могу помочь другим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335699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научился определять естественные и искусственные вещества, но мне ещё нужна помощь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было трудно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05064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активную слаженную творческую работу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priroda-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340768"/>
            <a:ext cx="3234655" cy="325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00808"/>
            <a:ext cx="75009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Слово«природа» означает…</a:t>
            </a:r>
          </a:p>
          <a:p>
            <a:endParaRPr lang="ru-RU" sz="4000" b="1" dirty="0" smtClean="0">
              <a:solidFill>
                <a:srgbClr val="008000"/>
              </a:solidFill>
            </a:endParaRPr>
          </a:p>
          <a:p>
            <a:r>
              <a:rPr lang="ru-RU" sz="2800" dirty="0" smtClean="0">
                <a:solidFill>
                  <a:srgbClr val="A50021"/>
                </a:solidFill>
              </a:rPr>
              <a:t>все, что сделано руками человека;</a:t>
            </a:r>
            <a:br>
              <a:rPr lang="ru-RU" sz="2800" dirty="0" smtClean="0">
                <a:solidFill>
                  <a:srgbClr val="A50021"/>
                </a:solidFill>
              </a:rPr>
            </a:br>
            <a:endParaRPr lang="ru-RU" sz="2800" dirty="0" smtClean="0">
              <a:solidFill>
                <a:srgbClr val="A50021"/>
              </a:solidFill>
            </a:endParaRPr>
          </a:p>
          <a:p>
            <a:r>
              <a:rPr lang="ru-RU" sz="2800" dirty="0" smtClean="0">
                <a:solidFill>
                  <a:srgbClr val="A50021"/>
                </a:solidFill>
              </a:rPr>
              <a:t>все, что нас окружает и существует независимо от человека;</a:t>
            </a:r>
            <a:br>
              <a:rPr lang="ru-RU" sz="2800" dirty="0" smtClean="0">
                <a:solidFill>
                  <a:srgbClr val="A50021"/>
                </a:solidFill>
              </a:rPr>
            </a:br>
            <a:endParaRPr lang="ru-RU" sz="2800" dirty="0" smtClean="0">
              <a:solidFill>
                <a:srgbClr val="A50021"/>
              </a:solidFill>
            </a:endParaRPr>
          </a:p>
          <a:p>
            <a:r>
              <a:rPr lang="ru-RU" sz="2800" dirty="0" smtClean="0">
                <a:solidFill>
                  <a:srgbClr val="A50021"/>
                </a:solidFill>
              </a:rPr>
              <a:t>все, что нас окружает.</a:t>
            </a:r>
            <a:endParaRPr lang="ru-RU" sz="2800" b="1" dirty="0" smtClean="0">
              <a:solidFill>
                <a:srgbClr val="A500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188640"/>
            <a:ext cx="129614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err="1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780928"/>
            <a:ext cx="5040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789040"/>
            <a:ext cx="5040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941168"/>
            <a:ext cx="5040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300192" y="594928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504" y="109081"/>
            <a:ext cx="691276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Продолжите верное высказывание, используя предложенные выражения,  и щёлкните по соответствующей букве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276872"/>
            <a:ext cx="7272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Объектом неживой природы является… </a:t>
            </a:r>
          </a:p>
          <a:p>
            <a:pPr>
              <a:buNone/>
            </a:pPr>
            <a:endParaRPr lang="ru-RU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снегирь;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стол;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снег.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5272" y="571480"/>
            <a:ext cx="103319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645024"/>
            <a:ext cx="43204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509120"/>
            <a:ext cx="43204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445224"/>
            <a:ext cx="5040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</a:rPr>
              <a:t>и</a:t>
            </a:r>
            <a:endParaRPr lang="ru-RU" sz="4400" b="1" dirty="0">
              <a:solidFill>
                <a:srgbClr val="A5002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092280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140968"/>
            <a:ext cx="75277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Природа бывает…</a:t>
            </a:r>
          </a:p>
          <a:p>
            <a:pPr>
              <a:buNone/>
            </a:pPr>
            <a:endParaRPr lang="ru-RU" sz="28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живая и неживая;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только живая.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9520" y="764704"/>
            <a:ext cx="117492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05064"/>
            <a:ext cx="57606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941168"/>
            <a:ext cx="57606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164288" y="623731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144" y="2636912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К живой природе не относится …</a:t>
            </a:r>
          </a:p>
          <a:p>
            <a:pPr>
              <a:buNone/>
            </a:pPr>
            <a:r>
              <a:rPr lang="ru-RU" sz="2800" dirty="0" smtClean="0">
                <a:solidFill>
                  <a:srgbClr val="008000"/>
                </a:solidFill>
              </a:rPr>
              <a:t>царство растений;</a:t>
            </a:r>
            <a:br>
              <a:rPr lang="ru-RU" sz="2800" dirty="0" smtClean="0">
                <a:solidFill>
                  <a:srgbClr val="008000"/>
                </a:solidFill>
              </a:rPr>
            </a:br>
            <a:endParaRPr lang="ru-RU" sz="28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8000"/>
                </a:solidFill>
              </a:rPr>
              <a:t>царство льда; </a:t>
            </a:r>
            <a:br>
              <a:rPr lang="ru-RU" sz="2800" dirty="0" smtClean="0">
                <a:solidFill>
                  <a:srgbClr val="008000"/>
                </a:solidFill>
              </a:rPr>
            </a:br>
            <a:endParaRPr lang="ru-RU" sz="28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8000"/>
                </a:solidFill>
              </a:rPr>
              <a:t>царство книг.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2396" y="500042"/>
            <a:ext cx="107157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645024"/>
            <a:ext cx="57606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509120"/>
            <a:ext cx="57606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373216"/>
            <a:ext cx="57606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452320" y="6021288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573016"/>
            <a:ext cx="78581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</a:rPr>
              <a:t>Существует цепь питания:</a:t>
            </a:r>
          </a:p>
          <a:p>
            <a:pPr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3333CC"/>
                </a:solidFill>
              </a:rPr>
              <a:t>капуста         жаба          слизень;</a:t>
            </a:r>
            <a:br>
              <a:rPr lang="ru-RU" sz="2800" dirty="0" smtClean="0">
                <a:solidFill>
                  <a:srgbClr val="3333CC"/>
                </a:solidFill>
              </a:rPr>
            </a:br>
            <a:endParaRPr lang="ru-RU" sz="2800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3333CC"/>
                </a:solidFill>
              </a:rPr>
              <a:t>капуста         слизень         жаба. </a:t>
            </a:r>
            <a:endParaRPr lang="ru-RU" sz="2800" b="1" dirty="0" smtClean="0">
              <a:solidFill>
                <a:srgbClr val="3333CC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4211960" y="4725144"/>
            <a:ext cx="643512" cy="1026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428861" y="5572140"/>
            <a:ext cx="642942" cy="1588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4572000" y="5572140"/>
            <a:ext cx="714380" cy="1588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339752" y="4725144"/>
            <a:ext cx="702979" cy="1026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72396" y="928670"/>
            <a:ext cx="92869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A50021"/>
                </a:solidFill>
              </a:rPr>
              <a:t>О</a:t>
            </a:r>
            <a:endParaRPr lang="ru-RU" sz="7200" b="1" dirty="0">
              <a:solidFill>
                <a:srgbClr val="A500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221088"/>
            <a:ext cx="7200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157192"/>
            <a:ext cx="7200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020272" y="6093296"/>
            <a:ext cx="93610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30" y="2276872"/>
            <a:ext cx="645168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Экология изучает…</a:t>
            </a:r>
          </a:p>
          <a:p>
            <a:pPr>
              <a:buNone/>
            </a:pPr>
            <a:endParaRPr lang="ru-RU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связи между живыми существами и окружающей средой;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неживую природу.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72396" y="785794"/>
            <a:ext cx="103205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64807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293096"/>
            <a:ext cx="64807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800"/>
            <a:ext cx="76741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008000"/>
              </a:solidFill>
            </a:endParaRPr>
          </a:p>
          <a:p>
            <a:r>
              <a:rPr lang="ru-RU" sz="4000" b="1" dirty="0" smtClean="0">
                <a:solidFill>
                  <a:srgbClr val="008000"/>
                </a:solidFill>
              </a:rPr>
              <a:t>Дронт, странствующий голубь, морская корова…</a:t>
            </a:r>
          </a:p>
          <a:p>
            <a:pPr>
              <a:buNone/>
            </a:pPr>
            <a:endParaRPr lang="ru-RU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спасены человеком;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уничтожены человеком;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стали редкими.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3834" y="357166"/>
            <a:ext cx="114300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8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573016"/>
            <a:ext cx="5040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509120"/>
            <a:ext cx="5040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445224"/>
            <a:ext cx="5040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948264" y="6309320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</TotalTime>
  <Words>263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Природа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Природный объект – </vt:lpstr>
      <vt:lpstr>Слайд 12</vt:lpstr>
      <vt:lpstr>Твёрдые тела           Жидкости               Газы</vt:lpstr>
      <vt:lpstr>Твердые тела</vt:lpstr>
      <vt:lpstr>Жидкости</vt:lpstr>
      <vt:lpstr>Газы</vt:lpstr>
      <vt:lpstr>Природа</vt:lpstr>
      <vt:lpstr>Вещества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svetlana</dc:creator>
  <cp:lastModifiedBy>svetlana</cp:lastModifiedBy>
  <cp:revision>144</cp:revision>
  <dcterms:created xsi:type="dcterms:W3CDTF">2011-11-13T09:02:43Z</dcterms:created>
  <dcterms:modified xsi:type="dcterms:W3CDTF">2016-01-31T13:14:39Z</dcterms:modified>
</cp:coreProperties>
</file>